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47"/>
  </p:notesMasterIdLst>
  <p:sldIdLst>
    <p:sldId id="431" r:id="rId2"/>
    <p:sldId id="273" r:id="rId3"/>
    <p:sldId id="394" r:id="rId4"/>
    <p:sldId id="405" r:id="rId5"/>
    <p:sldId id="432" r:id="rId6"/>
    <p:sldId id="528" r:id="rId7"/>
    <p:sldId id="531" r:id="rId8"/>
    <p:sldId id="532" r:id="rId9"/>
    <p:sldId id="533" r:id="rId10"/>
    <p:sldId id="534" r:id="rId11"/>
    <p:sldId id="535" r:id="rId12"/>
    <p:sldId id="536" r:id="rId13"/>
    <p:sldId id="529" r:id="rId14"/>
    <p:sldId id="530" r:id="rId15"/>
    <p:sldId id="527" r:id="rId16"/>
    <p:sldId id="556" r:id="rId17"/>
    <p:sldId id="433" r:id="rId18"/>
    <p:sldId id="557" r:id="rId19"/>
    <p:sldId id="559" r:id="rId20"/>
    <p:sldId id="558" r:id="rId21"/>
    <p:sldId id="560" r:id="rId22"/>
    <p:sldId id="561" r:id="rId23"/>
    <p:sldId id="562" r:id="rId24"/>
    <p:sldId id="563" r:id="rId25"/>
    <p:sldId id="564" r:id="rId26"/>
    <p:sldId id="565" r:id="rId27"/>
    <p:sldId id="566" r:id="rId28"/>
    <p:sldId id="567" r:id="rId29"/>
    <p:sldId id="568" r:id="rId30"/>
    <p:sldId id="425" r:id="rId31"/>
    <p:sldId id="412" r:id="rId32"/>
    <p:sldId id="413" r:id="rId33"/>
    <p:sldId id="426" r:id="rId34"/>
    <p:sldId id="414" r:id="rId35"/>
    <p:sldId id="570" r:id="rId36"/>
    <p:sldId id="427" r:id="rId37"/>
    <p:sldId id="428" r:id="rId38"/>
    <p:sldId id="429" r:id="rId39"/>
    <p:sldId id="415" r:id="rId40"/>
    <p:sldId id="416" r:id="rId41"/>
    <p:sldId id="417" r:id="rId42"/>
    <p:sldId id="419" r:id="rId43"/>
    <p:sldId id="420" r:id="rId44"/>
    <p:sldId id="430" r:id="rId45"/>
    <p:sldId id="571" r:id="rId4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498" autoAdjust="0"/>
    <p:restoredTop sz="94660"/>
  </p:normalViewPr>
  <p:slideViewPr>
    <p:cSldViewPr snapToGrid="0">
      <p:cViewPr varScale="1">
        <p:scale>
          <a:sx n="80" d="100"/>
          <a:sy n="80" d="100"/>
        </p:scale>
        <p:origin x="103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51E6CB-1B67-49CD-819C-CBD1F8F15839}" type="datetimeFigureOut">
              <a:rPr lang="ko-KR" altLang="en-US" smtClean="0"/>
              <a:t>2019-11-03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39FAC9-6A11-4E72-A306-EB6BEA6CA9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75674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9FAC9-6A11-4E72-A306-EB6BEA6CA98A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68500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A80F27-E9B9-4A8E-9A59-01CCB3F43850}" type="datetime1">
              <a:rPr lang="ko-KR" altLang="en-US" smtClean="0"/>
              <a:t>2019-11-03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사각형 6"/>
          <p:cNvSpPr/>
          <p:nvPr userDrawn="1"/>
        </p:nvSpPr>
        <p:spPr>
          <a:xfrm>
            <a:off x="395536" y="3520609"/>
            <a:ext cx="8352928" cy="7078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094927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5363F8-22A8-407F-82B0-EFC1D1C22895}" type="datetime1">
              <a:rPr lang="ko-KR" altLang="en-US" smtClean="0"/>
              <a:t>2019-11-03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08481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87739B-8E74-4F06-BBD0-F6D670C1F7A1}" type="datetime1">
              <a:rPr lang="ko-KR" altLang="en-US" smtClean="0"/>
              <a:t>2019-11-03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66719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C39E4-F1C0-46F5-93CB-857C8C3AEB8D}" type="datetime1">
              <a:rPr lang="ko-KR" altLang="en-US" smtClean="0"/>
              <a:t>2019-11-03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90005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8271D-E6C7-4286-B2FD-D9AA53F1E428}" type="datetime1">
              <a:rPr lang="ko-KR" altLang="en-US" smtClean="0"/>
              <a:t>2019-11-03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3369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3C26B-F624-420D-BF9D-391E2E695B27}" type="datetime1">
              <a:rPr lang="ko-KR" altLang="en-US" smtClean="0"/>
              <a:t>2019-11-03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00917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C83CE-7AD5-4A20-9998-54C7F9F05545}" type="datetime1">
              <a:rPr lang="ko-KR" altLang="en-US" smtClean="0"/>
              <a:t>2019-11-03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57383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E22EA-EB96-4ADF-ABA9-A693E5F7BB1E}" type="datetime1">
              <a:rPr lang="ko-KR" altLang="en-US" smtClean="0"/>
              <a:t>2019-11-03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87138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BD961-86A8-440A-8C4E-52B6CA6FECED}" type="datetime1">
              <a:rPr lang="ko-KR" altLang="en-US" smtClean="0"/>
              <a:t>2019-11-03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89216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51CC0-1347-483B-8708-01772054FA68}" type="datetime1">
              <a:rPr lang="ko-KR" altLang="en-US" smtClean="0"/>
              <a:t>2019-11-03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74275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85993-49E6-4096-BF26-930E741DA796}" type="datetime1">
              <a:rPr lang="ko-KR" altLang="en-US" smtClean="0"/>
              <a:t>2019-11-03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15604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95536" y="161935"/>
            <a:ext cx="8352928" cy="7082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5536" y="1058566"/>
            <a:ext cx="8352928" cy="52699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449025"/>
            <a:ext cx="2057400" cy="31855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0798F3-F6A9-4876-8D5A-30BE2843F4A2}" type="datetime1">
              <a:rPr lang="ko-KR" altLang="en-US" smtClean="0"/>
              <a:t>2019-11-03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449025"/>
            <a:ext cx="3086100" cy="31855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449025"/>
            <a:ext cx="2057400" cy="31855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F0D409-D3F6-4EEC-8C77-1F5E89989FFB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 userDrawn="1"/>
        </p:nvPicPr>
        <p:blipFill rotWithShape="1"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</a:blip>
          <a:srcRect r="50000" b="10563"/>
          <a:stretch/>
        </p:blipFill>
        <p:spPr>
          <a:xfrm>
            <a:off x="8329848" y="4126395"/>
            <a:ext cx="814152" cy="221246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 userDrawn="1"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57600" y="6449025"/>
            <a:ext cx="1828800" cy="349622"/>
          </a:xfrm>
          <a:prstGeom prst="rect">
            <a:avLst/>
          </a:prstGeom>
        </p:spPr>
      </p:pic>
      <p:sp>
        <p:nvSpPr>
          <p:cNvPr id="9" name="직사각형 8"/>
          <p:cNvSpPr/>
          <p:nvPr userDrawn="1"/>
        </p:nvSpPr>
        <p:spPr>
          <a:xfrm>
            <a:off x="395536" y="928972"/>
            <a:ext cx="8352928" cy="7078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92488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oslab.jbnu.ac.kr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pitzcarraldo/%EB%B2%88%EC%97%AD-%EC%9E%98-%EA%B0%80%EC%9A%94-%EC%8A%A4%ED%81%AC%EB%9F%BC-%EB%B0%98%EA%B0%80%EC%9B%8C%EC%9A%94-%EC%B9%B8%EB%B0%98-e27d1db15699" TargetMode="External"/><Relationship Id="rId2" Type="http://schemas.openxmlformats.org/officeDocument/2006/relationships/hyperlink" Target="https://brunch.co.kr/@bradlee/4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trello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033326"/>
            <a:ext cx="7772400" cy="1375740"/>
          </a:xfrm>
        </p:spPr>
        <p:txBody>
          <a:bodyPr>
            <a:noAutofit/>
          </a:bodyPr>
          <a:lstStyle/>
          <a:p>
            <a:r>
              <a:rPr lang="en-US" altLang="ko-KR" sz="4800" dirty="0"/>
              <a:t>GitHub:</a:t>
            </a:r>
            <a:br>
              <a:rPr lang="en-US" altLang="ko-KR" sz="4800" dirty="0"/>
            </a:br>
            <a:r>
              <a:rPr lang="en-US" altLang="ko-KR" sz="4800" dirty="0"/>
              <a:t>Features and Pull Request</a:t>
            </a:r>
            <a:endParaRPr lang="ko-KR" altLang="en-US" sz="48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143000" y="3884837"/>
            <a:ext cx="6858000" cy="2468830"/>
          </a:xfrm>
        </p:spPr>
        <p:txBody>
          <a:bodyPr/>
          <a:lstStyle/>
          <a:p>
            <a:pPr lvl="0"/>
            <a:r>
              <a:rPr lang="en-US" altLang="ko-KR" dirty="0">
                <a:solidFill>
                  <a:prstClr val="black"/>
                </a:solidFill>
              </a:rPr>
              <a:t>Hyunchan, Park</a:t>
            </a:r>
          </a:p>
          <a:p>
            <a:pPr lvl="0"/>
            <a:endParaRPr lang="en-US" altLang="ko-KR" sz="1000" dirty="0">
              <a:solidFill>
                <a:prstClr val="black"/>
              </a:solidFill>
            </a:endParaRPr>
          </a:p>
          <a:p>
            <a:pPr lvl="0"/>
            <a:r>
              <a:rPr lang="en-US" altLang="ko-KR" sz="2000" dirty="0">
                <a:solidFill>
                  <a:prstClr val="black"/>
                </a:solidFill>
                <a:hlinkClick r:id="rId3"/>
              </a:rPr>
              <a:t>http://oslab.jbnu.ac.kr</a:t>
            </a:r>
            <a:endParaRPr lang="en-US" altLang="ko-KR" sz="2000" dirty="0">
              <a:solidFill>
                <a:prstClr val="black"/>
              </a:solidFill>
            </a:endParaRPr>
          </a:p>
          <a:p>
            <a:pPr lvl="0"/>
            <a:endParaRPr lang="en-US" altLang="ko-KR" sz="700" dirty="0">
              <a:solidFill>
                <a:prstClr val="black"/>
              </a:solidFill>
            </a:endParaRPr>
          </a:p>
          <a:p>
            <a:pPr lvl="0"/>
            <a:r>
              <a:rPr lang="en-US" altLang="ko-KR" sz="2000" dirty="0">
                <a:solidFill>
                  <a:prstClr val="black"/>
                </a:solidFill>
              </a:rPr>
              <a:t>Division of Computer Science and Engineering</a:t>
            </a:r>
          </a:p>
          <a:p>
            <a:pPr lvl="0"/>
            <a:r>
              <a:rPr lang="en-US" altLang="ko-KR" sz="2000" dirty="0" err="1">
                <a:solidFill>
                  <a:prstClr val="black"/>
                </a:solidFill>
              </a:rPr>
              <a:t>Jeonbuk</a:t>
            </a:r>
            <a:r>
              <a:rPr lang="en-US" altLang="ko-KR" sz="2000" dirty="0">
                <a:solidFill>
                  <a:prstClr val="black"/>
                </a:solidFill>
              </a:rPr>
              <a:t> National University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B559116-4120-42DA-835C-24C00ABC33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4780" y="6353666"/>
            <a:ext cx="1849220" cy="504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4051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Kanban </a:t>
            </a:r>
            <a:r>
              <a:rPr lang="ko-KR" altLang="en-US" dirty="0"/>
              <a:t>예제</a:t>
            </a:r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08202" y="1058863"/>
            <a:ext cx="6527596" cy="5268912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38813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Kanban </a:t>
            </a:r>
            <a:r>
              <a:rPr lang="ko-KR" altLang="en-US" dirty="0"/>
              <a:t>예제</a:t>
            </a:r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86331" y="1058863"/>
            <a:ext cx="6571339" cy="5268912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32849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Kanban </a:t>
            </a:r>
            <a:r>
              <a:rPr lang="ko-KR" altLang="en-US" dirty="0"/>
              <a:t>예제</a:t>
            </a:r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89791" y="1058863"/>
            <a:ext cx="6164418" cy="5268912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63586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Kanban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Vs. </a:t>
            </a:r>
            <a:r>
              <a:rPr lang="ko-KR" altLang="en-US" dirty="0"/>
              <a:t>스크럼</a:t>
            </a:r>
            <a:endParaRPr lang="en-US" altLang="ko-KR" dirty="0"/>
          </a:p>
          <a:p>
            <a:pPr lvl="1"/>
            <a:r>
              <a:rPr lang="ko-KR" altLang="en-US" dirty="0"/>
              <a:t>스프린트 기반</a:t>
            </a:r>
            <a:r>
              <a:rPr lang="en-US" altLang="ko-KR" dirty="0"/>
              <a:t>: </a:t>
            </a:r>
            <a:r>
              <a:rPr lang="ko-KR" altLang="en-US" dirty="0"/>
              <a:t>작업 시간을 추정하고</a:t>
            </a:r>
            <a:r>
              <a:rPr lang="en-US" altLang="ko-KR" dirty="0"/>
              <a:t>, </a:t>
            </a:r>
            <a:r>
              <a:rPr lang="ko-KR" altLang="en-US" dirty="0"/>
              <a:t>할당된 작업시간으로 제한함</a:t>
            </a:r>
            <a:endParaRPr lang="en-US" altLang="ko-KR" dirty="0"/>
          </a:p>
          <a:p>
            <a:pPr lvl="2"/>
            <a:r>
              <a:rPr lang="ko-KR" altLang="en-US" dirty="0"/>
              <a:t>아주 익숙하고 반복되는 작업이 아닌 경우</a:t>
            </a:r>
            <a:r>
              <a:rPr lang="en-US" altLang="ko-KR" dirty="0"/>
              <a:t>, </a:t>
            </a:r>
            <a:r>
              <a:rPr lang="ko-KR" altLang="en-US" dirty="0"/>
              <a:t>작업 시간의 추정이 어려움</a:t>
            </a:r>
            <a:endParaRPr lang="en-US" altLang="ko-KR" dirty="0"/>
          </a:p>
          <a:p>
            <a:pPr lvl="2"/>
            <a:r>
              <a:rPr lang="ko-KR" altLang="en-US" dirty="0"/>
              <a:t>각 개발자가 동시에 처리하는 작업에 대한 제어가 어려움</a:t>
            </a:r>
            <a:endParaRPr lang="en-US" altLang="ko-KR" dirty="0"/>
          </a:p>
          <a:p>
            <a:pPr lvl="2"/>
            <a:r>
              <a:rPr lang="ko-KR" altLang="en-US" dirty="0"/>
              <a:t>스크럼 마스터</a:t>
            </a:r>
            <a:r>
              <a:rPr lang="en-US" altLang="ko-KR" dirty="0"/>
              <a:t>, </a:t>
            </a:r>
            <a:r>
              <a:rPr lang="ko-KR" altLang="en-US" dirty="0"/>
              <a:t>스프린트 회의 등 부가적 요소가 많음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 err="1"/>
              <a:t>칸반</a:t>
            </a:r>
            <a:r>
              <a:rPr lang="en-US" altLang="ko-KR" dirty="0"/>
              <a:t>:</a:t>
            </a:r>
            <a:r>
              <a:rPr lang="ko-KR" altLang="en-US" dirty="0"/>
              <a:t> 동시에 처리할 수 있는 이슈의 수를 제한하여 생산성을 향상</a:t>
            </a:r>
            <a:endParaRPr lang="en-US" altLang="ko-KR" dirty="0"/>
          </a:p>
          <a:p>
            <a:pPr lvl="2"/>
            <a:r>
              <a:rPr lang="en-US" altLang="ko-KR" dirty="0"/>
              <a:t>Work-In-Process(WIP) </a:t>
            </a:r>
            <a:r>
              <a:rPr lang="ko-KR" altLang="en-US" dirty="0"/>
              <a:t>개수를 제한</a:t>
            </a:r>
            <a:endParaRPr lang="en-US" altLang="ko-KR" dirty="0"/>
          </a:p>
          <a:p>
            <a:pPr lvl="3"/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ko-KR" altLang="en-US" dirty="0"/>
              <a:t>개발자는 한 번에 하나의 일만 처리</a:t>
            </a:r>
            <a:endParaRPr lang="en-US" altLang="ko-KR" dirty="0"/>
          </a:p>
          <a:p>
            <a:pPr lvl="2"/>
            <a:r>
              <a:rPr lang="ko-KR" altLang="en-US" dirty="0"/>
              <a:t>작업 데드라인이 없음</a:t>
            </a:r>
            <a:endParaRPr lang="en-US" altLang="ko-KR" dirty="0"/>
          </a:p>
          <a:p>
            <a:pPr lvl="3"/>
            <a:r>
              <a:rPr lang="ko-KR" altLang="en-US" dirty="0"/>
              <a:t>데드라인을 지키기 위해 </a:t>
            </a:r>
            <a:r>
              <a:rPr lang="en-US" altLang="ko-KR" dirty="0"/>
              <a:t>SW </a:t>
            </a:r>
            <a:r>
              <a:rPr lang="ko-KR" altLang="en-US" dirty="0"/>
              <a:t>품질을 떨어뜨리거나 단계를 건너뛰지 않음</a:t>
            </a:r>
            <a:endParaRPr lang="en-US" altLang="ko-KR" dirty="0"/>
          </a:p>
          <a:p>
            <a:pPr lvl="2"/>
            <a:r>
              <a:rPr lang="ko-KR" altLang="en-US" dirty="0"/>
              <a:t>별도의 회의</a:t>
            </a:r>
            <a:r>
              <a:rPr lang="en-US" altLang="ko-KR" dirty="0"/>
              <a:t>, </a:t>
            </a:r>
            <a:r>
              <a:rPr lang="ko-KR" altLang="en-US" dirty="0"/>
              <a:t>특별한 직책을 두지 않음</a:t>
            </a:r>
            <a:endParaRPr lang="en-US" altLang="ko-KR" dirty="0"/>
          </a:p>
          <a:p>
            <a:pPr lvl="3"/>
            <a:r>
              <a:rPr lang="ko-KR" altLang="en-US" dirty="0"/>
              <a:t>오버헤드 감소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05820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Kanban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칸반</a:t>
            </a:r>
            <a:r>
              <a:rPr lang="ko-KR" altLang="en-US" dirty="0"/>
              <a:t> 방식의 단점</a:t>
            </a:r>
            <a:endParaRPr lang="en-US" altLang="ko-KR" dirty="0"/>
          </a:p>
          <a:p>
            <a:pPr lvl="1"/>
            <a:r>
              <a:rPr lang="ko-KR" altLang="en-US" dirty="0"/>
              <a:t>데드라인이 없다 </a:t>
            </a:r>
            <a:r>
              <a:rPr lang="en-US" altLang="ko-KR" dirty="0"/>
              <a:t>→ </a:t>
            </a:r>
            <a:r>
              <a:rPr lang="ko-KR" altLang="en-US" dirty="0"/>
              <a:t>생산성을 최대화하기 어려움</a:t>
            </a:r>
            <a:endParaRPr lang="en-US" altLang="ko-KR" dirty="0"/>
          </a:p>
          <a:p>
            <a:pPr lvl="1"/>
            <a:r>
              <a:rPr lang="ko-KR" altLang="en-US" dirty="0"/>
              <a:t>프로젝트의 시작</a:t>
            </a:r>
            <a:r>
              <a:rPr lang="en-US" altLang="ko-KR" dirty="0"/>
              <a:t>/</a:t>
            </a:r>
            <a:r>
              <a:rPr lang="ko-KR" altLang="en-US" dirty="0"/>
              <a:t>종료에 따른 회의 없음 </a:t>
            </a:r>
            <a:br>
              <a:rPr lang="en-US" altLang="ko-KR" dirty="0"/>
            </a:br>
            <a:r>
              <a:rPr lang="ko-KR" altLang="en-US" dirty="0"/>
              <a:t>→ 새로운 아이디어에 대한 논의</a:t>
            </a:r>
            <a:r>
              <a:rPr lang="en-US" altLang="ko-KR" dirty="0"/>
              <a:t>, </a:t>
            </a:r>
            <a:r>
              <a:rPr lang="ko-KR" altLang="en-US" dirty="0"/>
              <a:t>프로젝트 진행에 대한 피드백 등을 </a:t>
            </a:r>
            <a:br>
              <a:rPr lang="en-US" altLang="ko-KR" dirty="0"/>
            </a:br>
            <a:r>
              <a:rPr lang="ko-KR" altLang="en-US" dirty="0"/>
              <a:t>충분히 논의하기 어려움</a:t>
            </a:r>
            <a:endParaRPr lang="en-US" altLang="ko-KR" dirty="0"/>
          </a:p>
          <a:p>
            <a:pPr lvl="1"/>
            <a:r>
              <a:rPr lang="ko-KR" altLang="en-US" dirty="0">
                <a:solidFill>
                  <a:srgbClr val="FF0000"/>
                </a:solidFill>
              </a:rPr>
              <a:t>완전한 솔루션은 없다</a:t>
            </a:r>
            <a:r>
              <a:rPr lang="en-US" altLang="ko-KR" dirty="0">
                <a:solidFill>
                  <a:srgbClr val="FF0000"/>
                </a:solidFill>
              </a:rPr>
              <a:t>. </a:t>
            </a:r>
            <a:r>
              <a:rPr lang="ko-KR" altLang="en-US" dirty="0">
                <a:solidFill>
                  <a:srgbClr val="FF0000"/>
                </a:solidFill>
              </a:rPr>
              <a:t>각 팀의 상황에 맞게 보완해서 사용할 것</a:t>
            </a:r>
            <a:r>
              <a:rPr lang="en-US" altLang="ko-KR" dirty="0">
                <a:solidFill>
                  <a:srgbClr val="FF0000"/>
                </a:solidFill>
              </a:rPr>
              <a:t>.</a:t>
            </a:r>
          </a:p>
          <a:p>
            <a:pPr lvl="1"/>
            <a:endParaRPr lang="en-US" altLang="ko-KR" dirty="0"/>
          </a:p>
          <a:p>
            <a:r>
              <a:rPr lang="ko-KR" altLang="en-US" dirty="0" err="1"/>
              <a:t>칸반</a:t>
            </a:r>
            <a:r>
              <a:rPr lang="ko-KR" altLang="en-US" dirty="0"/>
              <a:t> 사용 후기</a:t>
            </a:r>
            <a:endParaRPr lang="en-US" altLang="ko-KR" dirty="0"/>
          </a:p>
          <a:p>
            <a:pPr lvl="1"/>
            <a:r>
              <a:rPr lang="en-US" altLang="ko-KR" dirty="0">
                <a:hlinkClick r:id="rId2"/>
              </a:rPr>
              <a:t>https://brunch.co.kr/@bradlee/4</a:t>
            </a:r>
            <a:endParaRPr lang="en-US" altLang="ko-KR" dirty="0"/>
          </a:p>
          <a:p>
            <a:pPr lvl="1"/>
            <a:r>
              <a:rPr lang="en-US" altLang="ko-KR" dirty="0">
                <a:hlinkClick r:id="rId3"/>
              </a:rPr>
              <a:t>[</a:t>
            </a:r>
            <a:r>
              <a:rPr lang="ko-KR" altLang="en-US" dirty="0">
                <a:hlinkClick r:id="rId3"/>
              </a:rPr>
              <a:t>번역</a:t>
            </a:r>
            <a:r>
              <a:rPr lang="en-US" altLang="ko-KR" dirty="0">
                <a:hlinkClick r:id="rId3"/>
              </a:rPr>
              <a:t>] </a:t>
            </a:r>
            <a:r>
              <a:rPr lang="ko-KR" altLang="en-US" dirty="0">
                <a:hlinkClick r:id="rId3"/>
              </a:rPr>
              <a:t>잘 가요 스크럼</a:t>
            </a:r>
            <a:r>
              <a:rPr lang="en-US" altLang="ko-KR" dirty="0">
                <a:hlinkClick r:id="rId3"/>
              </a:rPr>
              <a:t>, </a:t>
            </a:r>
            <a:r>
              <a:rPr lang="ko-KR" altLang="en-US" dirty="0">
                <a:hlinkClick r:id="rId3"/>
              </a:rPr>
              <a:t>반가워요 </a:t>
            </a:r>
            <a:r>
              <a:rPr lang="ko-KR" altLang="en-US" dirty="0" err="1">
                <a:hlinkClick r:id="rId3"/>
              </a:rPr>
              <a:t>칸반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03341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Trello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Kanban </a:t>
            </a:r>
            <a:r>
              <a:rPr lang="ko-KR" altLang="en-US" dirty="0"/>
              <a:t>기반의 스케줄</a:t>
            </a:r>
            <a:r>
              <a:rPr lang="en-US" altLang="ko-KR" dirty="0"/>
              <a:t>, </a:t>
            </a:r>
            <a:r>
              <a:rPr lang="ko-KR" altLang="en-US" dirty="0"/>
              <a:t>프로젝트 관리 도구</a:t>
            </a:r>
            <a:endParaRPr lang="en-US" altLang="ko-KR" dirty="0"/>
          </a:p>
          <a:p>
            <a:pPr lvl="1"/>
            <a:r>
              <a:rPr lang="en-US" altLang="ko-KR" dirty="0"/>
              <a:t>Kanban board </a:t>
            </a:r>
            <a:r>
              <a:rPr lang="ko-KR" altLang="en-US" dirty="0"/>
              <a:t>서비스로 출발</a:t>
            </a:r>
            <a:r>
              <a:rPr lang="en-US" altLang="ko-KR" dirty="0"/>
              <a:t>, </a:t>
            </a:r>
            <a:r>
              <a:rPr lang="ko-KR" altLang="en-US" dirty="0"/>
              <a:t>그러나 </a:t>
            </a:r>
            <a:r>
              <a:rPr lang="en-US" altLang="ko-KR" dirty="0"/>
              <a:t>Kanban </a:t>
            </a:r>
            <a:r>
              <a:rPr lang="ko-KR" altLang="en-US" dirty="0"/>
              <a:t>이라는 것을 더 이상 강조하지 않음</a:t>
            </a:r>
            <a:endParaRPr lang="en-US" altLang="ko-KR" dirty="0"/>
          </a:p>
          <a:p>
            <a:pPr lvl="1"/>
            <a:r>
              <a:rPr lang="ko-KR" altLang="en-US" dirty="0"/>
              <a:t>단순한 카드 배열</a:t>
            </a:r>
            <a:r>
              <a:rPr lang="en-US" altLang="ko-KR" dirty="0"/>
              <a:t>, </a:t>
            </a:r>
            <a:r>
              <a:rPr lang="ko-KR" altLang="en-US" dirty="0"/>
              <a:t>이동을 지원하는 플랫폼이므로 자유롭게 활용할 수 있음</a:t>
            </a:r>
            <a:endParaRPr lang="en-US" altLang="ko-KR" dirty="0"/>
          </a:p>
          <a:p>
            <a:pPr lvl="2"/>
            <a:r>
              <a:rPr lang="ko-KR" altLang="en-US" dirty="0"/>
              <a:t>개인 스케줄</a:t>
            </a:r>
            <a:r>
              <a:rPr lang="en-US" altLang="ko-KR" dirty="0"/>
              <a:t> </a:t>
            </a:r>
            <a:r>
              <a:rPr lang="ko-KR" altLang="en-US" dirty="0"/>
              <a:t>관리</a:t>
            </a:r>
            <a:r>
              <a:rPr lang="en-US" altLang="ko-KR" dirty="0"/>
              <a:t>, </a:t>
            </a:r>
            <a:r>
              <a:rPr lang="ko-KR" altLang="en-US" dirty="0"/>
              <a:t>메모장</a:t>
            </a:r>
            <a:r>
              <a:rPr lang="en-US" altLang="ko-KR" dirty="0"/>
              <a:t>, </a:t>
            </a:r>
            <a:r>
              <a:rPr lang="ko-KR" altLang="en-US" dirty="0"/>
              <a:t>여행 일정 관리</a:t>
            </a:r>
            <a:r>
              <a:rPr lang="en-US" altLang="ko-KR" dirty="0"/>
              <a:t>, </a:t>
            </a:r>
            <a:r>
              <a:rPr lang="ko-KR" altLang="en-US" dirty="0"/>
              <a:t>강의 일정 관리</a:t>
            </a:r>
            <a:r>
              <a:rPr lang="en-US" altLang="ko-KR" dirty="0"/>
              <a:t> </a:t>
            </a:r>
            <a:r>
              <a:rPr lang="ko-KR" altLang="en-US" dirty="0"/>
              <a:t>등등</a:t>
            </a:r>
            <a:endParaRPr lang="en-US" altLang="ko-KR" dirty="0"/>
          </a:p>
          <a:p>
            <a:r>
              <a:rPr lang="ko-KR" altLang="en-US" dirty="0"/>
              <a:t>특징</a:t>
            </a:r>
            <a:endParaRPr lang="en-US" altLang="ko-KR" dirty="0"/>
          </a:p>
          <a:p>
            <a:pPr lvl="1"/>
            <a:r>
              <a:rPr lang="ko-KR" altLang="en-US" dirty="0"/>
              <a:t>매우 간단하여 사용이 쉬움</a:t>
            </a:r>
            <a:endParaRPr lang="en-US" altLang="ko-KR" dirty="0"/>
          </a:p>
          <a:p>
            <a:pPr lvl="1"/>
            <a:r>
              <a:rPr lang="ko-KR" altLang="en-US" dirty="0"/>
              <a:t>직관적이라 전체 현황 파악에 편리함</a:t>
            </a:r>
            <a:endParaRPr lang="en-US" altLang="ko-KR" dirty="0"/>
          </a:p>
          <a:p>
            <a:pPr lvl="1"/>
            <a:r>
              <a:rPr lang="ko-KR" altLang="en-US" dirty="0"/>
              <a:t>단점</a:t>
            </a:r>
            <a:endParaRPr lang="en-US" altLang="ko-KR" dirty="0"/>
          </a:p>
          <a:p>
            <a:pPr lvl="2"/>
            <a:r>
              <a:rPr lang="ko-KR" altLang="en-US" dirty="0"/>
              <a:t>모바일 앱의 기능이 웹 서비스보다 약간 제한적</a:t>
            </a:r>
            <a:endParaRPr lang="en-US" altLang="ko-KR" dirty="0"/>
          </a:p>
          <a:p>
            <a:pPr lvl="2"/>
            <a:r>
              <a:rPr lang="ko-KR" altLang="en-US" dirty="0"/>
              <a:t>한글 지원</a:t>
            </a:r>
            <a:endParaRPr lang="en-US" altLang="ko-KR" dirty="0"/>
          </a:p>
          <a:p>
            <a:pPr lvl="2"/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  <a:p>
            <a:pPr lvl="2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39364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Trello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hlinkClick r:id="rId2"/>
              </a:rPr>
              <a:t>https://trello.com/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16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1114" y="1058566"/>
            <a:ext cx="1657350" cy="67627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0625" y="2207642"/>
            <a:ext cx="6762750" cy="3648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6949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46BDFD-C32A-4740-8B00-90E63C106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GitHub Kanban board</a:t>
            </a:r>
            <a:endParaRPr lang="ko-KR" altLang="en-US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6F820B79-D4FB-4906-BF02-A22124A98B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5288" y="2064025"/>
            <a:ext cx="8353425" cy="3258588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4CA0C81-7539-4097-8DF5-F13584C5BD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A0AC248-EC47-46E6-8C44-209B810E8C0F}"/>
              </a:ext>
            </a:extLst>
          </p:cNvPr>
          <p:cNvSpPr/>
          <p:nvPr/>
        </p:nvSpPr>
        <p:spPr>
          <a:xfrm>
            <a:off x="484299" y="1350721"/>
            <a:ext cx="822968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Drag &amp; drop </a:t>
            </a:r>
            <a:r>
              <a:rPr lang="ko-KR" altLang="en-US" dirty="0"/>
              <a:t>으로 </a:t>
            </a:r>
            <a:r>
              <a:rPr lang="en-US" altLang="ko-KR" dirty="0"/>
              <a:t>To do </a:t>
            </a:r>
            <a:r>
              <a:rPr lang="ko-KR" altLang="en-US" dirty="0"/>
              <a:t>의 카드를 하나 </a:t>
            </a:r>
            <a:r>
              <a:rPr lang="en-US" altLang="ko-KR" dirty="0"/>
              <a:t>In progress </a:t>
            </a:r>
            <a:r>
              <a:rPr lang="ko-KR" altLang="en-US" dirty="0"/>
              <a:t>로</a:t>
            </a:r>
            <a:r>
              <a:rPr lang="en-US" altLang="ko-KR" dirty="0"/>
              <a:t>, </a:t>
            </a:r>
            <a:r>
              <a:rPr lang="ko-KR" altLang="en-US" dirty="0"/>
              <a:t>다시 </a:t>
            </a:r>
            <a:r>
              <a:rPr lang="en-US" altLang="ko-KR" dirty="0"/>
              <a:t>Done</a:t>
            </a:r>
            <a:r>
              <a:rPr lang="ko-KR" altLang="en-US" dirty="0"/>
              <a:t>으로 옮겨보자</a:t>
            </a:r>
            <a:r>
              <a:rPr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Welcome </a:t>
            </a:r>
            <a:r>
              <a:rPr lang="ko-KR" altLang="en-US" dirty="0"/>
              <a:t>카드는 너무 기니까 한 번 읽어보고 삭제</a:t>
            </a:r>
            <a:r>
              <a:rPr lang="en-US" altLang="ko-KR" dirty="0"/>
              <a:t>. </a:t>
            </a:r>
            <a:r>
              <a:rPr lang="ko-KR" altLang="en-US" dirty="0"/>
              <a:t>오른쪽 위 </a:t>
            </a:r>
            <a:r>
              <a:rPr lang="en-US" altLang="ko-KR" dirty="0"/>
              <a:t>… </a:t>
            </a:r>
            <a:r>
              <a:rPr lang="ko-KR" altLang="en-US" dirty="0"/>
              <a:t>메뉴 클릭해서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173668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D175D4-C847-440F-A9D8-02BD4F01F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GitHub Kanban board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60C96F74-495D-4DF2-AFC7-B597BAA46D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5288" y="1709755"/>
            <a:ext cx="8353425" cy="3967128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E23E9D-D386-4F68-944E-058DB8E1C0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99196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11F74F-CAF0-4BF4-9310-F661BC312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Automation </a:t>
            </a:r>
            <a:r>
              <a:rPr lang="ko-KR" altLang="en-US" dirty="0"/>
              <a:t>설정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2661E4C0-5CFF-4A0E-898F-40F4D7C140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60663" y="1151538"/>
            <a:ext cx="4247005" cy="5268912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A46E651-DB33-41E7-8019-59A7C1266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19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FA6D2A8-2D85-4BBE-9F7A-F5047941F6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1151538"/>
            <a:ext cx="4192420" cy="4896837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62AE74D1-D191-4FED-B4BD-CA98CE6C763C}"/>
              </a:ext>
            </a:extLst>
          </p:cNvPr>
          <p:cNvSpPr/>
          <p:nvPr/>
        </p:nvSpPr>
        <p:spPr>
          <a:xfrm>
            <a:off x="2491746" y="2689771"/>
            <a:ext cx="2009713" cy="30107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431417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학습 내용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GitHub </a:t>
            </a:r>
            <a:r>
              <a:rPr lang="ko-KR" altLang="en-US" dirty="0"/>
              <a:t>추가 기능</a:t>
            </a:r>
            <a:endParaRPr lang="en-US" altLang="ko-KR" dirty="0"/>
          </a:p>
          <a:p>
            <a:pPr lvl="1"/>
            <a:r>
              <a:rPr lang="en-US" altLang="ko-KR" dirty="0"/>
              <a:t>SW</a:t>
            </a:r>
            <a:r>
              <a:rPr lang="ko-KR" altLang="en-US" dirty="0"/>
              <a:t> 프로젝트 개발 과정에 필요한 작업은 다 </a:t>
            </a:r>
            <a:r>
              <a:rPr lang="en-US" altLang="ko-KR" dirty="0"/>
              <a:t>GitHub </a:t>
            </a:r>
            <a:r>
              <a:rPr lang="ko-KR" altLang="en-US" dirty="0"/>
              <a:t>에서 해보자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en-US" altLang="ko-KR" dirty="0"/>
              <a:t>GitHub Pull Request</a:t>
            </a:r>
          </a:p>
          <a:p>
            <a:pPr lvl="1"/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67534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내용 개체 틀 9">
            <a:extLst>
              <a:ext uri="{FF2B5EF4-FFF2-40B4-BE49-F238E27FC236}">
                <a16:creationId xmlns:a16="http://schemas.microsoft.com/office/drawing/2014/main" id="{F0B9AEA4-87FA-41A7-B635-D4768BB6F1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5288" y="1467432"/>
            <a:ext cx="8353425" cy="4451774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11DF9ECC-1344-4AE9-8031-835A22D7EE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프로젝트에 할당된 이슈 생성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08A1D79-601A-4094-AD4E-EC757EA9F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4A45967-A68A-45C5-B5FD-4D1AF9BBB269}"/>
              </a:ext>
            </a:extLst>
          </p:cNvPr>
          <p:cNvSpPr/>
          <p:nvPr/>
        </p:nvSpPr>
        <p:spPr>
          <a:xfrm>
            <a:off x="6090989" y="3570199"/>
            <a:ext cx="2657475" cy="182036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973079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73486E-536A-4A90-BC7F-8A8996B870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프로젝트에 자동 추가된 이슈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6DEDB61C-EEE7-4618-A804-12F219F8D4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5288" y="2513351"/>
            <a:ext cx="8353425" cy="2359936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FF5478F-5D14-4B84-A89F-155521019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8608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0DC14A-EA01-42EA-AA66-5DDF73B564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Automations for other columns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BA79EE3-244E-40D0-B1DF-F7CF47D075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22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57E5943-063A-4DF2-8214-0F6F19D223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6014" y="1299969"/>
            <a:ext cx="4362450" cy="5029200"/>
          </a:xfrm>
          <a:prstGeom prst="rect">
            <a:avLst/>
          </a:prstGeom>
        </p:spPr>
      </p:pic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F2DF1954-3243-45B4-A04B-26810B8BB4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97070" y="1180113"/>
            <a:ext cx="3292161" cy="5268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3406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Issue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GitHub </a:t>
            </a:r>
            <a:r>
              <a:rPr lang="ko-KR" altLang="en-US" dirty="0"/>
              <a:t>추가 기능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56194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06A2DA-F8C9-4FBF-8AF7-8E5BC9454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이슈 관리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73E122E-EE34-49BF-BD88-A07B99D3DE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이슈</a:t>
            </a:r>
            <a:endParaRPr lang="en-US" altLang="ko-KR" dirty="0"/>
          </a:p>
          <a:p>
            <a:pPr lvl="1"/>
            <a:r>
              <a:rPr lang="ko-KR" altLang="en-US" dirty="0"/>
              <a:t>프로젝트 진행에서 발생하는 모든 이벤트</a:t>
            </a:r>
            <a:r>
              <a:rPr lang="en-US" altLang="ko-KR" dirty="0"/>
              <a:t>, </a:t>
            </a:r>
            <a:r>
              <a:rPr lang="ko-KR" altLang="en-US" dirty="0"/>
              <a:t>진행 과정을 관리</a:t>
            </a:r>
            <a:endParaRPr lang="en-US" altLang="ko-KR" dirty="0"/>
          </a:p>
          <a:p>
            <a:pPr lvl="1"/>
            <a:r>
              <a:rPr lang="ko-KR" altLang="en-US" dirty="0"/>
              <a:t>모든 것은 이슈로 정리하고</a:t>
            </a:r>
            <a:r>
              <a:rPr lang="en-US" altLang="ko-KR" dirty="0"/>
              <a:t>, </a:t>
            </a:r>
          </a:p>
          <a:p>
            <a:pPr lvl="1"/>
            <a:r>
              <a:rPr lang="ko-KR" altLang="en-US" dirty="0"/>
              <a:t>이슈를 적절한 인력에 할당하여</a:t>
            </a:r>
            <a:r>
              <a:rPr lang="en-US" altLang="ko-KR" dirty="0"/>
              <a:t>,</a:t>
            </a:r>
          </a:p>
          <a:p>
            <a:pPr lvl="1"/>
            <a:r>
              <a:rPr lang="ko-KR" altLang="en-US" dirty="0"/>
              <a:t>이슈를 해결함으로써 프로젝트가 진행됨</a:t>
            </a:r>
            <a:endParaRPr lang="en-US" altLang="ko-KR" dirty="0"/>
          </a:p>
          <a:p>
            <a:r>
              <a:rPr lang="ko-KR" altLang="en-US" dirty="0"/>
              <a:t>이슈의 기본 관리</a:t>
            </a:r>
            <a:endParaRPr lang="en-US" altLang="ko-KR" dirty="0"/>
          </a:p>
          <a:p>
            <a:pPr lvl="1"/>
            <a:r>
              <a:rPr lang="en-US" altLang="ko-KR" dirty="0"/>
              <a:t>Open -&gt; Assign -&gt; Review -&gt; Merge -&gt; Closed</a:t>
            </a:r>
          </a:p>
          <a:p>
            <a:pPr lvl="2"/>
            <a:r>
              <a:rPr lang="en-US" altLang="ko-KR" dirty="0"/>
              <a:t>Review</a:t>
            </a:r>
            <a:r>
              <a:rPr lang="ko-KR" altLang="en-US" dirty="0"/>
              <a:t>는 필요한 경우</a:t>
            </a:r>
            <a:endParaRPr lang="en-US" altLang="ko-KR" dirty="0"/>
          </a:p>
          <a:p>
            <a:pPr lvl="2"/>
            <a:r>
              <a:rPr lang="en-US" altLang="ko-KR" dirty="0"/>
              <a:t>Merge</a:t>
            </a:r>
            <a:r>
              <a:rPr lang="ko-KR" altLang="en-US" dirty="0"/>
              <a:t>는 코드에 변화가 있는 이슈인 경우</a:t>
            </a:r>
            <a:endParaRPr lang="en-US" altLang="ko-KR" dirty="0"/>
          </a:p>
          <a:p>
            <a:r>
              <a:rPr lang="ko-KR" altLang="en-US" dirty="0"/>
              <a:t>이슈 관리를 위한 추가 기능</a:t>
            </a:r>
            <a:endParaRPr lang="en-US" altLang="ko-KR" dirty="0"/>
          </a:p>
          <a:p>
            <a:pPr lvl="1"/>
            <a:r>
              <a:rPr lang="ko-KR" altLang="en-US" dirty="0"/>
              <a:t>레이블</a:t>
            </a:r>
            <a:r>
              <a:rPr lang="en-US" altLang="ko-KR" dirty="0"/>
              <a:t>, </a:t>
            </a:r>
            <a:r>
              <a:rPr lang="ko-KR" altLang="en-US" dirty="0"/>
              <a:t>마일스톤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4BF62D4-2F32-4815-9435-CCF153C374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80912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6D8DCF-596B-46C9-B2B1-244D50E85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Issue</a:t>
            </a:r>
            <a:r>
              <a:rPr lang="ko-KR" altLang="en-US" dirty="0"/>
              <a:t> </a:t>
            </a:r>
            <a:r>
              <a:rPr lang="en-US" altLang="ko-KR" dirty="0"/>
              <a:t>Open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D92C9FEC-98AA-491F-948B-2BE917962F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5288" y="1514165"/>
            <a:ext cx="8353425" cy="4358308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A96639C-2278-4DAA-BA61-2B97DF6A4B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25</a:t>
            </a:fld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A050655-33E2-4772-BF2F-A518BD3222C5}"/>
              </a:ext>
            </a:extLst>
          </p:cNvPr>
          <p:cNvSpPr/>
          <p:nvPr/>
        </p:nvSpPr>
        <p:spPr>
          <a:xfrm>
            <a:off x="6386264" y="2246224"/>
            <a:ext cx="2481511" cy="290680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912349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9F7E1F-F725-4A3D-94F7-B8D7DF3502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Issue Closing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7144E626-D6EA-4CFB-8BA0-336D520EF0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5288" y="1197129"/>
            <a:ext cx="8353425" cy="4992380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BD5D182-B080-4B51-8124-64648D85C5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24576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6782A3-DAEA-4A2E-9F08-85ACBCE357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Issue </a:t>
            </a:r>
            <a:r>
              <a:rPr lang="ko-KR" altLang="en-US" dirty="0"/>
              <a:t>와 관련된 </a:t>
            </a:r>
            <a:r>
              <a:rPr lang="en-US" altLang="ko-KR" dirty="0"/>
              <a:t>commit </a:t>
            </a:r>
            <a:r>
              <a:rPr lang="ko-KR" altLang="en-US" dirty="0"/>
              <a:t>만들기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425E302E-12B3-4FE2-B7CB-CCBFF483C2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5288" y="1176255"/>
            <a:ext cx="8353425" cy="5034127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5176C2F-4B32-44CB-8EEC-E13DFE0816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27</a:t>
            </a:fld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4C6C7D3-F9F1-43B3-B3E1-1C3BD3C65C0B}"/>
              </a:ext>
            </a:extLst>
          </p:cNvPr>
          <p:cNvSpPr/>
          <p:nvPr/>
        </p:nvSpPr>
        <p:spPr>
          <a:xfrm>
            <a:off x="8196014" y="3609676"/>
            <a:ext cx="671761" cy="4003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810703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7097B4-407B-4723-AD83-9642120DA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Issue </a:t>
            </a:r>
            <a:r>
              <a:rPr lang="ko-KR" altLang="en-US" dirty="0"/>
              <a:t>와 관련된 </a:t>
            </a:r>
            <a:r>
              <a:rPr lang="en-US" altLang="ko-KR" dirty="0"/>
              <a:t>commit </a:t>
            </a:r>
            <a:r>
              <a:rPr lang="ko-KR" altLang="en-US" dirty="0"/>
              <a:t>만들기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D9DA4337-55DE-4380-998B-8CD3CE6A83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5288" y="1840300"/>
            <a:ext cx="8353425" cy="3706037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7731026-278A-417B-AAA8-305155474C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28</a:t>
            </a:fld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4634966-0288-466E-A8CF-A29166122730}"/>
              </a:ext>
            </a:extLst>
          </p:cNvPr>
          <p:cNvSpPr/>
          <p:nvPr/>
        </p:nvSpPr>
        <p:spPr>
          <a:xfrm>
            <a:off x="1928564" y="2361900"/>
            <a:ext cx="681286" cy="41939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242081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78E41E-3B58-4AD4-87BB-1E2F395624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Commit </a:t>
            </a:r>
            <a:r>
              <a:rPr lang="ko-KR" altLang="en-US" dirty="0"/>
              <a:t>에서 이슈 링크 확인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66ED086C-9E06-4154-95B6-8EB18E07F8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50000" b="62755"/>
          <a:stretch/>
        </p:blipFill>
        <p:spPr>
          <a:xfrm>
            <a:off x="395288" y="1387774"/>
            <a:ext cx="7790467" cy="3203276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9F676C4-3925-42D8-B183-BB9EB4B170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29</a:t>
            </a:fld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1582FFB-257F-4955-AA4B-AF6109A4BBA6}"/>
              </a:ext>
            </a:extLst>
          </p:cNvPr>
          <p:cNvSpPr/>
          <p:nvPr/>
        </p:nvSpPr>
        <p:spPr>
          <a:xfrm>
            <a:off x="3954640" y="2380951"/>
            <a:ext cx="671761" cy="4003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4D7D858-3B93-4F57-BA8F-38A1FA0D677A}"/>
              </a:ext>
            </a:extLst>
          </p:cNvPr>
          <p:cNvSpPr/>
          <p:nvPr/>
        </p:nvSpPr>
        <p:spPr>
          <a:xfrm>
            <a:off x="2828638" y="1110734"/>
            <a:ext cx="43636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* </a:t>
            </a:r>
            <a:r>
              <a:rPr lang="ko-KR" altLang="en-US" dirty="0"/>
              <a:t>클릭하면 해당 이슈 번호로 바로 이동함</a:t>
            </a:r>
          </a:p>
        </p:txBody>
      </p:sp>
    </p:spTree>
    <p:extLst>
      <p:ext uri="{BB962C8B-B14F-4D97-AF65-F5344CB8AC3E}">
        <p14:creationId xmlns:p14="http://schemas.microsoft.com/office/powerpoint/2010/main" val="2261219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Project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GitHub </a:t>
            </a:r>
            <a:r>
              <a:rPr lang="ko-KR" altLang="en-US" dirty="0"/>
              <a:t>추가 기능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94283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마일스톤</a:t>
            </a:r>
            <a:r>
              <a:rPr lang="ko-KR" altLang="en-US" dirty="0"/>
              <a:t> 생성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30</a:t>
            </a:fld>
            <a:endParaRPr lang="ko-KR" altLang="en-US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B5256175-D87A-41C7-9321-F2758B38DB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5288" y="1803954"/>
            <a:ext cx="8353425" cy="377873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D3C29A80-9BD8-46B6-81F5-61F1D0494BFA}"/>
              </a:ext>
            </a:extLst>
          </p:cNvPr>
          <p:cNvSpPr/>
          <p:nvPr/>
        </p:nvSpPr>
        <p:spPr>
          <a:xfrm>
            <a:off x="4745215" y="3581101"/>
            <a:ext cx="1150760" cy="4003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4F213CA-4275-47FE-B38C-C4B665EC3F4C}"/>
              </a:ext>
            </a:extLst>
          </p:cNvPr>
          <p:cNvSpPr/>
          <p:nvPr/>
        </p:nvSpPr>
        <p:spPr>
          <a:xfrm>
            <a:off x="2828638" y="1110734"/>
            <a:ext cx="43384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* </a:t>
            </a:r>
            <a:r>
              <a:rPr lang="ko-KR" altLang="en-US" dirty="0"/>
              <a:t>마일스톤 클릭하고</a:t>
            </a:r>
            <a:r>
              <a:rPr lang="en-US" altLang="ko-KR" dirty="0"/>
              <a:t>, New milestone </a:t>
            </a:r>
            <a:r>
              <a:rPr lang="ko-KR" altLang="en-US" dirty="0"/>
              <a:t>클릭</a:t>
            </a:r>
          </a:p>
        </p:txBody>
      </p:sp>
    </p:spTree>
    <p:extLst>
      <p:ext uri="{BB962C8B-B14F-4D97-AF65-F5344CB8AC3E}">
        <p14:creationId xmlns:p14="http://schemas.microsoft.com/office/powerpoint/2010/main" val="32831790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마일스톤</a:t>
            </a:r>
            <a:r>
              <a:rPr lang="ko-KR" altLang="en-US" dirty="0"/>
              <a:t> 생성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31</a:t>
            </a:fld>
            <a:endParaRPr lang="ko-KR" altLang="en-US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7587F714-DCE4-480D-9D98-6EB262127B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5288" y="1392123"/>
            <a:ext cx="8353425" cy="4602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5854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마일스톤</a:t>
            </a:r>
            <a:r>
              <a:rPr lang="ko-KR" altLang="en-US" dirty="0"/>
              <a:t> 생성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32</a:t>
            </a:fld>
            <a:endParaRPr lang="ko-KR" altLang="en-US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6DF3A0B4-59E1-4EAC-8291-071ADCD001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5288" y="1934037"/>
            <a:ext cx="8353425" cy="3518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9914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이슈에 마일스톤 붙이기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33</a:t>
            </a:fld>
            <a:endParaRPr lang="ko-KR" altLang="en-US"/>
          </a:p>
        </p:txBody>
      </p:sp>
      <p:pic>
        <p:nvPicPr>
          <p:cNvPr id="6" name="내용 개체 틀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5288" y="1443994"/>
            <a:ext cx="8353425" cy="4498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1519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레이블 관리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34</a:t>
            </a:fld>
            <a:endParaRPr lang="ko-KR" altLang="en-US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9AD3401E-475F-46BD-B7E0-5BDC9CFB86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8023" y="1058863"/>
            <a:ext cx="7347955" cy="5268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6861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Wiki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GitHub </a:t>
            </a:r>
            <a:r>
              <a:rPr lang="ko-KR" altLang="en-US" dirty="0"/>
              <a:t>추가 기능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141535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위키</a:t>
            </a:r>
            <a:r>
              <a:rPr lang="ko-KR" altLang="en-US" dirty="0"/>
              <a:t> 페이지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정의 및 활용</a:t>
            </a:r>
            <a:endParaRPr lang="en-US" altLang="ko-KR" dirty="0"/>
          </a:p>
          <a:p>
            <a:pPr lvl="1"/>
            <a:r>
              <a:rPr lang="ko-KR" altLang="en-US" dirty="0"/>
              <a:t>불특정 다수가 협업을 통해 내용과 구조를 수정하는 </a:t>
            </a:r>
            <a:r>
              <a:rPr lang="ko-KR" altLang="en-US" dirty="0" err="1"/>
              <a:t>웹페이지</a:t>
            </a:r>
            <a:endParaRPr lang="en-US" altLang="ko-KR" dirty="0"/>
          </a:p>
          <a:p>
            <a:pPr lvl="1"/>
            <a:r>
              <a:rPr lang="ko-KR" altLang="en-US" dirty="0"/>
              <a:t>많은 공개 </a:t>
            </a:r>
            <a:r>
              <a:rPr lang="en-US" altLang="ko-KR" dirty="0"/>
              <a:t>SW </a:t>
            </a:r>
            <a:r>
              <a:rPr lang="ko-KR" altLang="en-US" dirty="0"/>
              <a:t>프로젝트에서 </a:t>
            </a:r>
            <a:r>
              <a:rPr lang="en-US" altLang="ko-KR" dirty="0"/>
              <a:t>Documentation </a:t>
            </a:r>
            <a:r>
              <a:rPr lang="ko-KR" altLang="en-US" dirty="0"/>
              <a:t>작성을 위해 사용</a:t>
            </a:r>
            <a:endParaRPr lang="en-US" altLang="ko-KR" dirty="0"/>
          </a:p>
          <a:p>
            <a:r>
              <a:rPr lang="ko-KR" altLang="en-US" dirty="0"/>
              <a:t>형식</a:t>
            </a:r>
            <a:endParaRPr lang="en-US" altLang="ko-KR" dirty="0"/>
          </a:p>
          <a:p>
            <a:pPr lvl="1"/>
            <a:r>
              <a:rPr lang="en-US" altLang="ko-KR" dirty="0"/>
              <a:t>Mark-up language </a:t>
            </a:r>
            <a:r>
              <a:rPr lang="ko-KR" altLang="en-US" dirty="0"/>
              <a:t>이용 </a:t>
            </a:r>
            <a:r>
              <a:rPr lang="en-US" altLang="ko-KR" dirty="0"/>
              <a:t>(e.g. html)</a:t>
            </a:r>
          </a:p>
          <a:p>
            <a:pPr lvl="1"/>
            <a:r>
              <a:rPr lang="en-US" altLang="ko-KR" dirty="0"/>
              <a:t>Rich text editor </a:t>
            </a:r>
            <a:r>
              <a:rPr lang="ko-KR" altLang="en-US" dirty="0"/>
              <a:t>이용</a:t>
            </a:r>
            <a:endParaRPr lang="en-US" altLang="ko-KR" sz="1800" i="1" dirty="0"/>
          </a:p>
          <a:p>
            <a:r>
              <a:rPr lang="en-US" altLang="ko-KR" sz="1800" i="1" dirty="0"/>
              <a:t>《</a:t>
            </a:r>
            <a:r>
              <a:rPr lang="ko-KR" altLang="en-US" sz="1800" i="1" dirty="0" err="1"/>
              <a:t>위키</a:t>
            </a:r>
            <a:r>
              <a:rPr lang="ko-KR" altLang="en-US" sz="1800" i="1" dirty="0"/>
              <a:t> 방식</a:t>
            </a:r>
            <a:r>
              <a:rPr lang="en-US" altLang="ko-KR" sz="1800" i="1" dirty="0"/>
              <a:t>: </a:t>
            </a:r>
            <a:r>
              <a:rPr lang="ko-KR" altLang="en-US" sz="1800" i="1" dirty="0"/>
              <a:t>웹 상의 빠른 협업</a:t>
            </a:r>
            <a:r>
              <a:rPr lang="en-US" altLang="ko-KR" sz="1800" i="1" dirty="0"/>
              <a:t>(The Wiki Way: Quick Collaboration on the Web)》</a:t>
            </a:r>
          </a:p>
          <a:p>
            <a:pPr lvl="1"/>
            <a:r>
              <a:rPr lang="ko-KR" altLang="en-US" sz="1400" dirty="0"/>
              <a:t>사이트를 방문한 누구나 </a:t>
            </a:r>
            <a:r>
              <a:rPr lang="ko-KR" altLang="en-US" sz="1400" dirty="0" err="1"/>
              <a:t>위키</a:t>
            </a:r>
            <a:r>
              <a:rPr lang="ko-KR" altLang="en-US" sz="1400" dirty="0"/>
              <a:t> 웹사이트 내의 문서를 고치거나 새로 만들 수 있다</a:t>
            </a:r>
            <a:r>
              <a:rPr lang="en-US" altLang="ko-KR" sz="1400" dirty="0"/>
              <a:t>. </a:t>
            </a:r>
            <a:r>
              <a:rPr lang="ko-KR" altLang="en-US" sz="1400" dirty="0"/>
              <a:t>이를 위해 기본적인 </a:t>
            </a:r>
            <a:r>
              <a:rPr lang="ko-KR" altLang="en-US" sz="1400" dirty="0" err="1"/>
              <a:t>웹브라우저만</a:t>
            </a:r>
            <a:r>
              <a:rPr lang="ko-KR" altLang="en-US" sz="1400" dirty="0"/>
              <a:t> 있으면 되며</a:t>
            </a:r>
            <a:r>
              <a:rPr lang="en-US" altLang="ko-KR" sz="1400" dirty="0"/>
              <a:t>, </a:t>
            </a:r>
            <a:r>
              <a:rPr lang="ko-KR" altLang="en-US" sz="1400" dirty="0"/>
              <a:t>추가적인 확장 기능을 요구하지 않는다</a:t>
            </a:r>
            <a:r>
              <a:rPr lang="en-US" altLang="ko-KR" sz="1400" dirty="0"/>
              <a:t>.</a:t>
            </a:r>
          </a:p>
          <a:p>
            <a:pPr lvl="1"/>
            <a:r>
              <a:rPr lang="ko-KR" altLang="en-US" sz="1400" dirty="0"/>
              <a:t>연결된 문서가 다른 문서 사이를 쉽고 직관적으로 링크할 수 있어</a:t>
            </a:r>
            <a:r>
              <a:rPr lang="en-US" altLang="ko-KR" sz="1400" dirty="0"/>
              <a:t>, </a:t>
            </a:r>
            <a:r>
              <a:rPr lang="ko-KR" altLang="en-US" sz="1400" dirty="0"/>
              <a:t>관련된 주제의 연결을 돕는다</a:t>
            </a:r>
            <a:r>
              <a:rPr lang="en-US" altLang="ko-KR" sz="1400" dirty="0"/>
              <a:t>.</a:t>
            </a:r>
          </a:p>
          <a:p>
            <a:pPr lvl="1"/>
            <a:r>
              <a:rPr lang="ko-KR" altLang="en-US" sz="1400" dirty="0" err="1"/>
              <a:t>위키는</a:t>
            </a:r>
            <a:r>
              <a:rPr lang="ko-KR" altLang="en-US" sz="1400" dirty="0"/>
              <a:t> 가벼운 방문자를 위해 잘 만들어진 사이트가 아니다</a:t>
            </a:r>
            <a:r>
              <a:rPr lang="en-US" altLang="ko-KR" sz="1400" dirty="0"/>
              <a:t>. </a:t>
            </a:r>
            <a:r>
              <a:rPr lang="ko-KR" altLang="en-US" sz="1400" dirty="0"/>
              <a:t>하지만</a:t>
            </a:r>
            <a:r>
              <a:rPr lang="en-US" altLang="ko-KR" sz="1400" dirty="0"/>
              <a:t>, </a:t>
            </a:r>
            <a:r>
              <a:rPr lang="ko-KR" altLang="en-US" sz="1400" dirty="0"/>
              <a:t>지속적으로 웹사이트의 풍경을 변화시켜 방문자가 그 변화와 협력의 지속적인 과정에 참여하도록 한다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456512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위키</a:t>
            </a:r>
            <a:r>
              <a:rPr lang="ko-KR" altLang="en-US" dirty="0"/>
              <a:t> 페이지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37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2193666"/>
            <a:ext cx="7886700" cy="3307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14618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위키</a:t>
            </a:r>
            <a:r>
              <a:rPr lang="ko-KR" altLang="en-US" dirty="0"/>
              <a:t> 페이지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38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680" y="2041647"/>
            <a:ext cx="7718158" cy="4231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0939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위키</a:t>
            </a:r>
            <a:r>
              <a:rPr lang="ko-KR" altLang="en-US" dirty="0"/>
              <a:t> 페이지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GitHub </a:t>
            </a:r>
            <a:r>
              <a:rPr lang="ko-KR" altLang="en-US" dirty="0" err="1"/>
              <a:t>위키</a:t>
            </a:r>
            <a:endParaRPr lang="en-US" altLang="ko-KR" dirty="0"/>
          </a:p>
          <a:p>
            <a:pPr lvl="1"/>
            <a:r>
              <a:rPr lang="en-US" altLang="ko-KR" dirty="0"/>
              <a:t>Markdown </a:t>
            </a:r>
            <a:r>
              <a:rPr lang="ko-KR" altLang="en-US" dirty="0" err="1"/>
              <a:t>마크업언어</a:t>
            </a:r>
            <a:r>
              <a:rPr lang="ko-KR" altLang="en-US" dirty="0"/>
              <a:t> 사용</a:t>
            </a:r>
            <a:r>
              <a:rPr lang="en-US" altLang="ko-KR" dirty="0"/>
              <a:t>: </a:t>
            </a:r>
            <a:r>
              <a:rPr lang="ko-KR" altLang="en-US" dirty="0"/>
              <a:t>간단한 문법</a:t>
            </a:r>
            <a:r>
              <a:rPr lang="en-US" altLang="ko-KR" dirty="0"/>
              <a:t>, but </a:t>
            </a:r>
            <a:r>
              <a:rPr lang="ko-KR" altLang="en-US" dirty="0"/>
              <a:t>표준이 없음</a:t>
            </a:r>
            <a:endParaRPr lang="en-US" altLang="ko-KR" dirty="0"/>
          </a:p>
          <a:p>
            <a:pPr lvl="1"/>
            <a:r>
              <a:rPr lang="en-US" altLang="ko-KR" dirty="0"/>
              <a:t>Readme.md : GitHub repo </a:t>
            </a:r>
            <a:r>
              <a:rPr lang="ko-KR" altLang="en-US" dirty="0"/>
              <a:t>에 처음 만들어지는 </a:t>
            </a:r>
            <a:r>
              <a:rPr lang="en-US" altLang="ko-KR" dirty="0"/>
              <a:t>Markdown </a:t>
            </a:r>
            <a:r>
              <a:rPr lang="ko-KR" altLang="en-US" dirty="0"/>
              <a:t>파일</a:t>
            </a:r>
            <a:r>
              <a:rPr lang="en-US" altLang="ko-KR" dirty="0"/>
              <a:t>. </a:t>
            </a:r>
          </a:p>
          <a:p>
            <a:pPr lvl="2"/>
            <a:r>
              <a:rPr lang="ko-KR" altLang="en-US" dirty="0"/>
              <a:t>프로젝트 소개 용도로 활용</a:t>
            </a:r>
            <a:endParaRPr lang="en-US" altLang="ko-KR" dirty="0"/>
          </a:p>
          <a:p>
            <a:endParaRPr lang="ko-KR" altLang="en-US" dirty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39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667" y="2960176"/>
            <a:ext cx="6762666" cy="3262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9451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생성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4</a:t>
            </a:fld>
            <a:endParaRPr lang="ko-KR" altLang="en-US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6315D710-9441-4344-8501-A67BFB523A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6724" y="1058863"/>
            <a:ext cx="7950552" cy="5268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03489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위키</a:t>
            </a:r>
            <a:r>
              <a:rPr lang="ko-KR" altLang="en-US" dirty="0"/>
              <a:t> 페이지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40</a:t>
            </a:fld>
            <a:endParaRPr lang="ko-KR" altLang="en-US"/>
          </a:p>
        </p:txBody>
      </p:sp>
      <p:pic>
        <p:nvPicPr>
          <p:cNvPr id="6" name="내용 개체 틀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5336" y="1058863"/>
            <a:ext cx="8133328" cy="5268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39620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위키</a:t>
            </a:r>
            <a:r>
              <a:rPr lang="ko-KR" altLang="en-US" dirty="0"/>
              <a:t> 페이지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41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727" y="2811443"/>
            <a:ext cx="7582546" cy="2866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27003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위키</a:t>
            </a:r>
            <a:r>
              <a:rPr lang="ko-KR" altLang="en-US" dirty="0"/>
              <a:t> 페이지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42</a:t>
            </a:fld>
            <a:endParaRPr lang="ko-KR" altLang="en-US"/>
          </a:p>
        </p:txBody>
      </p:sp>
      <p:pic>
        <p:nvPicPr>
          <p:cNvPr id="6" name="내용 개체 틀 5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59650" r="20366" b="1"/>
          <a:stretch/>
        </p:blipFill>
        <p:spPr>
          <a:xfrm>
            <a:off x="395536" y="1100380"/>
            <a:ext cx="8352648" cy="2812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19885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위키</a:t>
            </a:r>
            <a:r>
              <a:rPr lang="ko-KR" altLang="en-US" dirty="0"/>
              <a:t> 페이지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43</a:t>
            </a:fld>
            <a:endParaRPr lang="ko-KR" altLang="en-US"/>
          </a:p>
        </p:txBody>
      </p:sp>
      <p:pic>
        <p:nvPicPr>
          <p:cNvPr id="6" name="내용 개체 틀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4400" y="1154906"/>
            <a:ext cx="7315200" cy="507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8737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README.md </a:t>
            </a:r>
            <a:r>
              <a:rPr lang="ko-KR" altLang="en-US" dirty="0"/>
              <a:t>변경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44</a:t>
            </a:fld>
            <a:endParaRPr lang="ko-KR" altLang="en-US"/>
          </a:p>
        </p:txBody>
      </p:sp>
      <p:pic>
        <p:nvPicPr>
          <p:cNvPr id="6" name="내용 개체 틀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5536" y="3722472"/>
            <a:ext cx="8353425" cy="285422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1159582"/>
            <a:ext cx="7749152" cy="3033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17171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0E9FED-E219-4427-91A8-FEB51FDDDE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개인 과제 </a:t>
            </a:r>
            <a:r>
              <a:rPr lang="en-US" altLang="ko-KR" dirty="0"/>
              <a:t>#8</a:t>
            </a:r>
            <a:r>
              <a:rPr lang="ko-KR" altLang="en-US" dirty="0"/>
              <a:t> </a:t>
            </a:r>
            <a:r>
              <a:rPr lang="en-US" altLang="ko-KR" dirty="0"/>
              <a:t>: GitHub </a:t>
            </a:r>
            <a:r>
              <a:rPr lang="ko-KR" altLang="en-US" dirty="0"/>
              <a:t>추가 기능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A611566-00BA-4E73-8E6B-4609EB8806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2000" dirty="0"/>
              <a:t>프로젝트 생성</a:t>
            </a:r>
            <a:r>
              <a:rPr lang="en-US" altLang="ko-KR" sz="2000" dirty="0"/>
              <a:t>: Kanban </a:t>
            </a:r>
            <a:r>
              <a:rPr lang="ko-KR" altLang="en-US" sz="2000" dirty="0"/>
              <a:t>보드 형식</a:t>
            </a:r>
            <a:endParaRPr lang="en-US" altLang="ko-KR" sz="2000" dirty="0"/>
          </a:p>
          <a:p>
            <a:pPr lvl="1"/>
            <a:r>
              <a:rPr lang="ko-KR" altLang="en-US" sz="1800" dirty="0"/>
              <a:t>자동 설정</a:t>
            </a:r>
            <a:r>
              <a:rPr lang="en-US" altLang="ko-KR" sz="1800" dirty="0"/>
              <a:t>: </a:t>
            </a:r>
            <a:r>
              <a:rPr lang="ko-KR" altLang="en-US" sz="1800" dirty="0"/>
              <a:t>이슈 생성 </a:t>
            </a:r>
            <a:r>
              <a:rPr lang="en-US" altLang="ko-KR" sz="1800" dirty="0"/>
              <a:t>-&gt; To do, </a:t>
            </a:r>
            <a:r>
              <a:rPr lang="ko-KR" altLang="en-US" sz="1800" dirty="0"/>
              <a:t>코멘트 </a:t>
            </a:r>
            <a:r>
              <a:rPr lang="en-US" altLang="ko-KR" sz="1800" dirty="0"/>
              <a:t>-&gt; In progress, close -&gt; Done</a:t>
            </a:r>
          </a:p>
          <a:p>
            <a:r>
              <a:rPr lang="ko-KR" altLang="en-US" sz="2000" dirty="0"/>
              <a:t>이슈</a:t>
            </a:r>
            <a:r>
              <a:rPr lang="en-US" altLang="ko-KR" sz="2000" dirty="0"/>
              <a:t>: 1</a:t>
            </a:r>
            <a:r>
              <a:rPr lang="ko-KR" altLang="en-US" sz="2000" dirty="0"/>
              <a:t>개 이슈 생성 후</a:t>
            </a:r>
            <a:r>
              <a:rPr lang="en-US" altLang="ko-KR" sz="2000" dirty="0"/>
              <a:t>, </a:t>
            </a:r>
            <a:r>
              <a:rPr lang="ko-KR" altLang="en-US" sz="2000" dirty="0"/>
              <a:t>코멘트 달고</a:t>
            </a:r>
            <a:r>
              <a:rPr lang="en-US" altLang="ko-KR" sz="2000" dirty="0"/>
              <a:t>, Close </a:t>
            </a:r>
            <a:r>
              <a:rPr lang="ko-KR" altLang="en-US" sz="2000" dirty="0"/>
              <a:t>까지 진행</a:t>
            </a:r>
            <a:endParaRPr lang="en-US" altLang="ko-KR" sz="2000" dirty="0"/>
          </a:p>
          <a:p>
            <a:pPr lvl="2"/>
            <a:r>
              <a:rPr lang="ko-KR" altLang="en-US" sz="1600" dirty="0"/>
              <a:t>마일스톤 설정 및 레이블 설정 </a:t>
            </a:r>
            <a:r>
              <a:rPr lang="en-US" altLang="ko-KR" sz="1600" dirty="0"/>
              <a:t>(</a:t>
            </a:r>
            <a:r>
              <a:rPr lang="ko-KR" altLang="en-US" sz="1600" dirty="0"/>
              <a:t>임의로</a:t>
            </a:r>
            <a:r>
              <a:rPr lang="en-US" altLang="ko-KR" sz="1600" dirty="0"/>
              <a:t>)</a:t>
            </a:r>
          </a:p>
          <a:p>
            <a:pPr lvl="2"/>
            <a:r>
              <a:rPr lang="en-US" altLang="ko-KR" sz="1600" dirty="0"/>
              <a:t>Kanban </a:t>
            </a:r>
            <a:r>
              <a:rPr lang="ko-KR" altLang="en-US" sz="1600" dirty="0"/>
              <a:t>보드에서 진행 확인</a:t>
            </a:r>
            <a:endParaRPr lang="en-US" altLang="ko-KR" sz="1600" dirty="0"/>
          </a:p>
          <a:p>
            <a:pPr lvl="1"/>
            <a:r>
              <a:rPr lang="ko-KR" altLang="en-US" sz="1800" dirty="0"/>
              <a:t>캡처</a:t>
            </a:r>
            <a:r>
              <a:rPr lang="en-US" altLang="ko-KR" sz="1800" dirty="0"/>
              <a:t>: </a:t>
            </a:r>
            <a:r>
              <a:rPr lang="ko-KR" altLang="en-US" sz="1800" dirty="0"/>
              <a:t>최종 이슈 상태와 프로젝트 보드 캡처 </a:t>
            </a:r>
            <a:r>
              <a:rPr lang="en-US" altLang="ko-KR" sz="1800" dirty="0"/>
              <a:t>(issue.jpg, project.jpg)</a:t>
            </a:r>
          </a:p>
          <a:p>
            <a:r>
              <a:rPr lang="ko-KR" altLang="en-US" sz="2000" dirty="0"/>
              <a:t>위키 페이지</a:t>
            </a:r>
            <a:endParaRPr lang="en-US" altLang="ko-KR" sz="2000" dirty="0"/>
          </a:p>
          <a:p>
            <a:pPr lvl="1"/>
            <a:r>
              <a:rPr lang="en-US" altLang="ko-KR" sz="1800" dirty="0"/>
              <a:t>Markdown </a:t>
            </a:r>
            <a:r>
              <a:rPr lang="ko-KR" altLang="en-US" sz="1800" dirty="0"/>
              <a:t>버튼으로 제공하는 모든 기능을 사용해 한 페이지 작성 후</a:t>
            </a:r>
            <a:r>
              <a:rPr lang="en-US" altLang="ko-KR" sz="1800" dirty="0"/>
              <a:t>, </a:t>
            </a:r>
            <a:br>
              <a:rPr lang="en-US" altLang="ko-KR" sz="1800" dirty="0"/>
            </a:br>
            <a:r>
              <a:rPr lang="ko-KR" altLang="en-US" sz="1800" dirty="0"/>
              <a:t>결과 화면 캡처 </a:t>
            </a:r>
            <a:r>
              <a:rPr lang="en-US" altLang="ko-KR" sz="1800" dirty="0"/>
              <a:t>(wiki.jpg)</a:t>
            </a:r>
          </a:p>
          <a:p>
            <a:pPr lvl="1"/>
            <a:endParaRPr lang="en-US" altLang="ko-KR" sz="1800" dirty="0"/>
          </a:p>
          <a:p>
            <a:r>
              <a:rPr lang="ko-KR" altLang="en-US" sz="2000" dirty="0"/>
              <a:t>제출 기한</a:t>
            </a:r>
            <a:r>
              <a:rPr lang="en-US" altLang="ko-KR" sz="2000" dirty="0"/>
              <a:t>:</a:t>
            </a:r>
          </a:p>
          <a:p>
            <a:pPr lvl="1"/>
            <a:r>
              <a:rPr lang="en-US" altLang="ko-KR" sz="1800" dirty="0"/>
              <a:t>11/17 (</a:t>
            </a:r>
            <a:r>
              <a:rPr lang="ko-KR" altLang="en-US" sz="1800" dirty="0"/>
              <a:t>일</a:t>
            </a:r>
            <a:r>
              <a:rPr lang="en-US" altLang="ko-KR" sz="1800" dirty="0"/>
              <a:t>) 23:59</a:t>
            </a:r>
          </a:p>
          <a:p>
            <a:pPr lvl="1"/>
            <a:r>
              <a:rPr lang="ko-KR" altLang="en-US" sz="1800" dirty="0"/>
              <a:t>지각 감점</a:t>
            </a:r>
            <a:r>
              <a:rPr lang="en-US" altLang="ko-KR" sz="1800" dirty="0"/>
              <a:t>: 5%p / day</a:t>
            </a:r>
            <a:r>
              <a:rPr lang="ko-KR" altLang="en-US" sz="1800" dirty="0"/>
              <a:t> </a:t>
            </a:r>
            <a:r>
              <a:rPr lang="en-US" altLang="ko-KR" sz="1800" dirty="0"/>
              <a:t>(3</a:t>
            </a:r>
            <a:r>
              <a:rPr lang="ko-KR" altLang="en-US" sz="1800" dirty="0"/>
              <a:t>주 내 제출해야 함</a:t>
            </a:r>
            <a:r>
              <a:rPr lang="en-US" altLang="ko-KR" sz="1800" dirty="0"/>
              <a:t>)</a:t>
            </a:r>
          </a:p>
          <a:p>
            <a:endParaRPr lang="en-US" altLang="ko-KR" sz="2000" dirty="0"/>
          </a:p>
          <a:p>
            <a:pPr lvl="1"/>
            <a:endParaRPr lang="en-US" altLang="ko-KR" sz="1800" dirty="0"/>
          </a:p>
          <a:p>
            <a:pPr lvl="2"/>
            <a:endParaRPr lang="en-US" altLang="ko-KR" sz="1600" dirty="0"/>
          </a:p>
          <a:p>
            <a:pPr lvl="2"/>
            <a:endParaRPr lang="ko-KR" altLang="en-US" sz="16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7B5FDD3-C21D-4FFC-AE84-38CCB55EE8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pPr/>
              <a:t>45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89AE56D-D91E-4384-B1B2-9C29B50EF5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7162" y="4451646"/>
            <a:ext cx="4010025" cy="33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7583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65C1AB-90EA-48AC-BEC1-B7B9104BC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생성</a:t>
            </a:r>
            <a:r>
              <a:rPr lang="en-US" altLang="ko-KR" dirty="0"/>
              <a:t>: Kanban board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2C585C5E-6239-46CD-8E5F-C2338E4D17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6763" y="1112044"/>
            <a:ext cx="7610475" cy="5162550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AD32573-8BA8-449B-A872-EE47F1940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43557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Kanban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Agile SW </a:t>
            </a:r>
            <a:r>
              <a:rPr lang="ko-KR" altLang="en-US" dirty="0"/>
              <a:t>개발 방법의 또다른 형태</a:t>
            </a:r>
            <a:endParaRPr lang="en-US" altLang="ko-KR" dirty="0"/>
          </a:p>
          <a:p>
            <a:pPr lvl="1"/>
            <a:r>
              <a:rPr lang="ko-KR" altLang="en-US" dirty="0"/>
              <a:t>연속적 흐름 처리 방식</a:t>
            </a:r>
            <a:endParaRPr lang="en-US" altLang="ko-KR" dirty="0"/>
          </a:p>
          <a:p>
            <a:pPr lvl="1"/>
            <a:r>
              <a:rPr lang="ko-KR" altLang="en-US" dirty="0"/>
              <a:t>특징 </a:t>
            </a:r>
            <a:r>
              <a:rPr lang="en-US" altLang="ko-KR" dirty="0"/>
              <a:t>1: </a:t>
            </a:r>
            <a:r>
              <a:rPr lang="ko-KR" altLang="en-US" dirty="0"/>
              <a:t>개발 프로세스를 </a:t>
            </a:r>
            <a:r>
              <a:rPr lang="ko-KR" altLang="en-US" dirty="0" err="1"/>
              <a:t>칸반</a:t>
            </a:r>
            <a:r>
              <a:rPr lang="ko-KR" altLang="en-US" dirty="0"/>
              <a:t> 보드로 시각화</a:t>
            </a:r>
            <a:endParaRPr lang="en-US" altLang="ko-KR" dirty="0"/>
          </a:p>
          <a:p>
            <a:pPr lvl="2"/>
            <a:r>
              <a:rPr lang="ko-KR" altLang="en-US" dirty="0"/>
              <a:t>단계별 섹션을 만들고 현재 진행 상황을 작업 카드를 이동하여 표시</a:t>
            </a:r>
            <a:endParaRPr lang="en-US" altLang="ko-KR" dirty="0"/>
          </a:p>
          <a:p>
            <a:pPr lvl="1"/>
            <a:r>
              <a:rPr lang="ko-KR" altLang="en-US" dirty="0"/>
              <a:t>특징 </a:t>
            </a:r>
            <a:r>
              <a:rPr lang="en-US" altLang="ko-KR" dirty="0"/>
              <a:t>2: </a:t>
            </a:r>
            <a:r>
              <a:rPr lang="ko-KR" altLang="en-US" dirty="0"/>
              <a:t>단순성</a:t>
            </a:r>
            <a:endParaRPr lang="en-US" altLang="ko-KR" dirty="0"/>
          </a:p>
          <a:p>
            <a:pPr lvl="2"/>
            <a:r>
              <a:rPr lang="ko-KR" altLang="en-US" dirty="0"/>
              <a:t>한 번에 진행하는 일의 수를 제한</a:t>
            </a:r>
            <a:r>
              <a:rPr lang="en-US" altLang="ko-KR" dirty="0"/>
              <a:t>, </a:t>
            </a:r>
            <a:r>
              <a:rPr lang="ko-KR" altLang="en-US" dirty="0"/>
              <a:t>데드라인 없음</a:t>
            </a:r>
            <a:r>
              <a:rPr lang="en-US" altLang="ko-KR" dirty="0"/>
              <a:t>, </a:t>
            </a:r>
            <a:r>
              <a:rPr lang="ko-KR" altLang="en-US" dirty="0"/>
              <a:t>별도 관리자 없음</a:t>
            </a:r>
            <a:endParaRPr lang="en-US" altLang="ko-KR" dirty="0"/>
          </a:p>
          <a:p>
            <a:pPr lvl="2"/>
            <a:endParaRPr lang="en-US" altLang="ko-KR" dirty="0"/>
          </a:p>
          <a:p>
            <a:pPr lvl="1"/>
            <a:endParaRPr lang="en-US" altLang="ko-KR" dirty="0"/>
          </a:p>
          <a:p>
            <a:pPr lvl="2"/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6</a:t>
            </a:fld>
            <a:endParaRPr lang="ko-KR" altLang="en-US"/>
          </a:p>
        </p:txBody>
      </p:sp>
      <p:pic>
        <p:nvPicPr>
          <p:cNvPr id="1026" name="Picture 2" descr="https://cdn-images-1.medium.com/max/800/0*PGugA3fWrbwMtj6x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96"/>
          <a:stretch/>
        </p:blipFill>
        <p:spPr bwMode="auto">
          <a:xfrm>
            <a:off x="1428750" y="3847264"/>
            <a:ext cx="6286500" cy="2481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41774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Kanban </a:t>
            </a:r>
            <a:r>
              <a:rPr lang="ko-KR" altLang="en-US" dirty="0"/>
              <a:t>예제</a:t>
            </a:r>
          </a:p>
        </p:txBody>
      </p:sp>
      <p:pic>
        <p:nvPicPr>
          <p:cNvPr id="6" name="내용 개체 틀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54123" y="1058863"/>
            <a:ext cx="6435754" cy="5268912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6206492" y="6318220"/>
            <a:ext cx="256031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/>
              <a:t>* </a:t>
            </a:r>
            <a:r>
              <a:rPr lang="ko-KR" altLang="en-US" sz="1100" dirty="0"/>
              <a:t>참고자료: </a:t>
            </a:r>
            <a:r>
              <a:rPr lang="en-US" altLang="ko-KR" sz="1100" dirty="0"/>
              <a:t>“</a:t>
            </a:r>
            <a:r>
              <a:rPr lang="ko-KR" altLang="en-US" sz="1100" dirty="0" err="1"/>
              <a:t>칸반</a:t>
            </a:r>
            <a:r>
              <a:rPr lang="en-US" altLang="ko-KR" sz="1100" dirty="0"/>
              <a:t>”</a:t>
            </a:r>
            <a:r>
              <a:rPr lang="ko-KR" altLang="en-US" sz="1100" dirty="0"/>
              <a:t>, 김영기 책임, SE </a:t>
            </a:r>
            <a:r>
              <a:rPr lang="ko-KR" altLang="en-US" sz="1100" dirty="0" err="1"/>
              <a:t>Lab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33539843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Kanban </a:t>
            </a:r>
            <a:r>
              <a:rPr lang="ko-KR" altLang="en-US" dirty="0"/>
              <a:t>예제</a:t>
            </a:r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26348" y="1058863"/>
            <a:ext cx="6891304" cy="5268912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59654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Kanban </a:t>
            </a:r>
            <a:r>
              <a:rPr lang="ko-KR" altLang="en-US" dirty="0"/>
              <a:t>예제</a:t>
            </a:r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58543" y="1058863"/>
            <a:ext cx="6426914" cy="5268912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36339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2993</TotalTime>
  <Words>761</Words>
  <Application>Microsoft Office PowerPoint</Application>
  <PresentationFormat>화면 슬라이드 쇼(4:3)</PresentationFormat>
  <Paragraphs>189</Paragraphs>
  <Slides>45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45</vt:i4>
      </vt:variant>
    </vt:vector>
  </HeadingPairs>
  <TitlesOfParts>
    <vt:vector size="50" baseType="lpstr">
      <vt:lpstr>맑은 고딕</vt:lpstr>
      <vt:lpstr>Arial</vt:lpstr>
      <vt:lpstr>Calibri</vt:lpstr>
      <vt:lpstr>Calibri Light</vt:lpstr>
      <vt:lpstr>Office 테마</vt:lpstr>
      <vt:lpstr>GitHub: Features and Pull Request</vt:lpstr>
      <vt:lpstr>학습 내용</vt:lpstr>
      <vt:lpstr>Project</vt:lpstr>
      <vt:lpstr>프로젝트 생성</vt:lpstr>
      <vt:lpstr>프로젝트 생성: Kanban board</vt:lpstr>
      <vt:lpstr>Kanban</vt:lpstr>
      <vt:lpstr>Kanban 예제</vt:lpstr>
      <vt:lpstr>Kanban 예제</vt:lpstr>
      <vt:lpstr>Kanban 예제</vt:lpstr>
      <vt:lpstr>Kanban 예제</vt:lpstr>
      <vt:lpstr>Kanban 예제</vt:lpstr>
      <vt:lpstr>Kanban 예제</vt:lpstr>
      <vt:lpstr>Kanban</vt:lpstr>
      <vt:lpstr>Kanban</vt:lpstr>
      <vt:lpstr>Trello</vt:lpstr>
      <vt:lpstr>Trello</vt:lpstr>
      <vt:lpstr>GitHub Kanban board</vt:lpstr>
      <vt:lpstr>GitHub Kanban board</vt:lpstr>
      <vt:lpstr>Automation 설정</vt:lpstr>
      <vt:lpstr>프로젝트에 할당된 이슈 생성</vt:lpstr>
      <vt:lpstr>프로젝트에 자동 추가된 이슈</vt:lpstr>
      <vt:lpstr>Automations for other columns</vt:lpstr>
      <vt:lpstr>Issue</vt:lpstr>
      <vt:lpstr>이슈 관리</vt:lpstr>
      <vt:lpstr>Issue Open</vt:lpstr>
      <vt:lpstr>Issue Closing</vt:lpstr>
      <vt:lpstr>Issue 와 관련된 commit 만들기</vt:lpstr>
      <vt:lpstr>Issue 와 관련된 commit 만들기</vt:lpstr>
      <vt:lpstr>Commit 에서 이슈 링크 확인</vt:lpstr>
      <vt:lpstr>마일스톤 생성</vt:lpstr>
      <vt:lpstr>마일스톤 생성</vt:lpstr>
      <vt:lpstr>마일스톤 생성</vt:lpstr>
      <vt:lpstr>이슈에 마일스톤 붙이기</vt:lpstr>
      <vt:lpstr>레이블 관리</vt:lpstr>
      <vt:lpstr>Wiki</vt:lpstr>
      <vt:lpstr>위키 페이지</vt:lpstr>
      <vt:lpstr>위키 페이지</vt:lpstr>
      <vt:lpstr>위키 페이지</vt:lpstr>
      <vt:lpstr>위키 페이지</vt:lpstr>
      <vt:lpstr>위키 페이지</vt:lpstr>
      <vt:lpstr>위키 페이지</vt:lpstr>
      <vt:lpstr>위키 페이지</vt:lpstr>
      <vt:lpstr>위키 페이지</vt:lpstr>
      <vt:lpstr>README.md 변경</vt:lpstr>
      <vt:lpstr>개인 과제 #8 : GitHub 추가 기능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Hyunchan Park</dc:creator>
  <cp:lastModifiedBy>Hyunchan Park</cp:lastModifiedBy>
  <cp:revision>562</cp:revision>
  <cp:lastPrinted>2017-03-16T15:55:50Z</cp:lastPrinted>
  <dcterms:created xsi:type="dcterms:W3CDTF">2016-08-29T08:45:01Z</dcterms:created>
  <dcterms:modified xsi:type="dcterms:W3CDTF">2019-11-03T13:30:26Z</dcterms:modified>
</cp:coreProperties>
</file>